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9" r:id="rId5"/>
    <p:sldId id="270" r:id="rId6"/>
    <p:sldId id="271" r:id="rId7"/>
    <p:sldId id="272" r:id="rId8"/>
    <p:sldId id="273" r:id="rId9"/>
    <p:sldId id="274" r:id="rId10"/>
    <p:sldId id="275" r:id="rId11"/>
    <p:sldId id="276" r:id="rId12"/>
    <p:sldId id="277" r:id="rId13"/>
    <p:sldId id="279" r:id="rId14"/>
    <p:sldId id="278" r:id="rId15"/>
    <p:sldId id="280" r:id="rId16"/>
    <p:sldId id="281" r:id="rId17"/>
    <p:sldId id="282" r:id="rId18"/>
    <p:sldId id="283" r:id="rId19"/>
    <p:sldId id="2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7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3B5902-396F-4F0D-BDD6-0AAC1815BB59}"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3F2FF-4C61-4235-ADFC-7B115BB5468E}" type="slidenum">
              <a:rPr lang="en-US" smtClean="0"/>
              <a:t>‹#›</a:t>
            </a:fld>
            <a:endParaRPr lang="en-US"/>
          </a:p>
        </p:txBody>
      </p:sp>
    </p:spTree>
    <p:extLst>
      <p:ext uri="{BB962C8B-B14F-4D97-AF65-F5344CB8AC3E}">
        <p14:creationId xmlns:p14="http://schemas.microsoft.com/office/powerpoint/2010/main" val="1795688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B5902-396F-4F0D-BDD6-0AAC1815BB59}"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3F2FF-4C61-4235-ADFC-7B115BB5468E}" type="slidenum">
              <a:rPr lang="en-US" smtClean="0"/>
              <a:t>‹#›</a:t>
            </a:fld>
            <a:endParaRPr lang="en-US"/>
          </a:p>
        </p:txBody>
      </p:sp>
    </p:spTree>
    <p:extLst>
      <p:ext uri="{BB962C8B-B14F-4D97-AF65-F5344CB8AC3E}">
        <p14:creationId xmlns:p14="http://schemas.microsoft.com/office/powerpoint/2010/main" val="393967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B5902-396F-4F0D-BDD6-0AAC1815BB59}"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3F2FF-4C61-4235-ADFC-7B115BB5468E}" type="slidenum">
              <a:rPr lang="en-US" smtClean="0"/>
              <a:t>‹#›</a:t>
            </a:fld>
            <a:endParaRPr lang="en-US"/>
          </a:p>
        </p:txBody>
      </p:sp>
    </p:spTree>
    <p:extLst>
      <p:ext uri="{BB962C8B-B14F-4D97-AF65-F5344CB8AC3E}">
        <p14:creationId xmlns:p14="http://schemas.microsoft.com/office/powerpoint/2010/main" val="128642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B5902-396F-4F0D-BDD6-0AAC1815BB59}"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3F2FF-4C61-4235-ADFC-7B115BB5468E}" type="slidenum">
              <a:rPr lang="en-US" smtClean="0"/>
              <a:t>‹#›</a:t>
            </a:fld>
            <a:endParaRPr lang="en-US"/>
          </a:p>
        </p:txBody>
      </p:sp>
    </p:spTree>
    <p:extLst>
      <p:ext uri="{BB962C8B-B14F-4D97-AF65-F5344CB8AC3E}">
        <p14:creationId xmlns:p14="http://schemas.microsoft.com/office/powerpoint/2010/main" val="228627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3B5902-396F-4F0D-BDD6-0AAC1815BB59}"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3F2FF-4C61-4235-ADFC-7B115BB5468E}" type="slidenum">
              <a:rPr lang="en-US" smtClean="0"/>
              <a:t>‹#›</a:t>
            </a:fld>
            <a:endParaRPr lang="en-US"/>
          </a:p>
        </p:txBody>
      </p:sp>
    </p:spTree>
    <p:extLst>
      <p:ext uri="{BB962C8B-B14F-4D97-AF65-F5344CB8AC3E}">
        <p14:creationId xmlns:p14="http://schemas.microsoft.com/office/powerpoint/2010/main" val="254626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3B5902-396F-4F0D-BDD6-0AAC1815BB59}"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3F2FF-4C61-4235-ADFC-7B115BB5468E}" type="slidenum">
              <a:rPr lang="en-US" smtClean="0"/>
              <a:t>‹#›</a:t>
            </a:fld>
            <a:endParaRPr lang="en-US"/>
          </a:p>
        </p:txBody>
      </p:sp>
    </p:spTree>
    <p:extLst>
      <p:ext uri="{BB962C8B-B14F-4D97-AF65-F5344CB8AC3E}">
        <p14:creationId xmlns:p14="http://schemas.microsoft.com/office/powerpoint/2010/main" val="2796463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3B5902-396F-4F0D-BDD6-0AAC1815BB59}" type="datetimeFigureOut">
              <a:rPr lang="en-US" smtClean="0"/>
              <a:t>10/17/2021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B3F2FF-4C61-4235-ADFC-7B115BB5468E}" type="slidenum">
              <a:rPr lang="en-US" smtClean="0"/>
              <a:t>‹#›</a:t>
            </a:fld>
            <a:endParaRPr lang="en-US"/>
          </a:p>
        </p:txBody>
      </p:sp>
    </p:spTree>
    <p:extLst>
      <p:ext uri="{BB962C8B-B14F-4D97-AF65-F5344CB8AC3E}">
        <p14:creationId xmlns:p14="http://schemas.microsoft.com/office/powerpoint/2010/main" val="3969991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3B5902-396F-4F0D-BDD6-0AAC1815BB59}" type="datetimeFigureOut">
              <a:rPr lang="en-US" smtClean="0"/>
              <a:t>10/17/2021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B3F2FF-4C61-4235-ADFC-7B115BB5468E}" type="slidenum">
              <a:rPr lang="en-US" smtClean="0"/>
              <a:t>‹#›</a:t>
            </a:fld>
            <a:endParaRPr lang="en-US"/>
          </a:p>
        </p:txBody>
      </p:sp>
    </p:spTree>
    <p:extLst>
      <p:ext uri="{BB962C8B-B14F-4D97-AF65-F5344CB8AC3E}">
        <p14:creationId xmlns:p14="http://schemas.microsoft.com/office/powerpoint/2010/main" val="390981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B5902-396F-4F0D-BDD6-0AAC1815BB59}" type="datetimeFigureOut">
              <a:rPr lang="en-US" smtClean="0"/>
              <a:t>10/17/2021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3F2FF-4C61-4235-ADFC-7B115BB5468E}" type="slidenum">
              <a:rPr lang="en-US" smtClean="0"/>
              <a:t>‹#›</a:t>
            </a:fld>
            <a:endParaRPr lang="en-US"/>
          </a:p>
        </p:txBody>
      </p:sp>
    </p:spTree>
    <p:extLst>
      <p:ext uri="{BB962C8B-B14F-4D97-AF65-F5344CB8AC3E}">
        <p14:creationId xmlns:p14="http://schemas.microsoft.com/office/powerpoint/2010/main" val="258547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3B5902-396F-4F0D-BDD6-0AAC1815BB59}"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3F2FF-4C61-4235-ADFC-7B115BB5468E}" type="slidenum">
              <a:rPr lang="en-US" smtClean="0"/>
              <a:t>‹#›</a:t>
            </a:fld>
            <a:endParaRPr lang="en-US"/>
          </a:p>
        </p:txBody>
      </p:sp>
    </p:spTree>
    <p:extLst>
      <p:ext uri="{BB962C8B-B14F-4D97-AF65-F5344CB8AC3E}">
        <p14:creationId xmlns:p14="http://schemas.microsoft.com/office/powerpoint/2010/main" val="281066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3B5902-396F-4F0D-BDD6-0AAC1815BB59}"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3F2FF-4C61-4235-ADFC-7B115BB5468E}" type="slidenum">
              <a:rPr lang="en-US" smtClean="0"/>
              <a:t>‹#›</a:t>
            </a:fld>
            <a:endParaRPr lang="en-US"/>
          </a:p>
        </p:txBody>
      </p:sp>
    </p:spTree>
    <p:extLst>
      <p:ext uri="{BB962C8B-B14F-4D97-AF65-F5344CB8AC3E}">
        <p14:creationId xmlns:p14="http://schemas.microsoft.com/office/powerpoint/2010/main" val="2258457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B5902-396F-4F0D-BDD6-0AAC1815BB59}" type="datetimeFigureOut">
              <a:rPr lang="en-US" smtClean="0"/>
              <a:t>10/17/2021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3F2FF-4C61-4235-ADFC-7B115BB5468E}" type="slidenum">
              <a:rPr lang="en-US" smtClean="0"/>
              <a:t>‹#›</a:t>
            </a:fld>
            <a:endParaRPr lang="en-US"/>
          </a:p>
        </p:txBody>
      </p:sp>
    </p:spTree>
    <p:extLst>
      <p:ext uri="{BB962C8B-B14F-4D97-AF65-F5344CB8AC3E}">
        <p14:creationId xmlns:p14="http://schemas.microsoft.com/office/powerpoint/2010/main" val="1306483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24439"/>
            <a:ext cx="9144000" cy="983839"/>
          </a:xfrm>
        </p:spPr>
        <p:txBody>
          <a:bodyPr/>
          <a:lstStyle/>
          <a:p>
            <a:r>
              <a:rPr lang="en-US" dirty="0" smtClean="0">
                <a:solidFill>
                  <a:schemeClr val="bg1"/>
                </a:solidFill>
              </a:rPr>
              <a:t>Perfect Competition: Part 2 </a:t>
            </a:r>
            <a:endParaRPr lang="en-US" dirty="0">
              <a:solidFill>
                <a:schemeClr val="bg1"/>
              </a:solidFill>
            </a:endParaRPr>
          </a:p>
        </p:txBody>
      </p:sp>
      <p:sp>
        <p:nvSpPr>
          <p:cNvPr id="3" name="Subtitle 2"/>
          <p:cNvSpPr>
            <a:spLocks noGrp="1"/>
          </p:cNvSpPr>
          <p:nvPr>
            <p:ph type="subTitle" idx="1"/>
          </p:nvPr>
        </p:nvSpPr>
        <p:spPr/>
        <p:txBody>
          <a:bodyPr>
            <a:normAutofit/>
          </a:bodyPr>
          <a:lstStyle/>
          <a:p>
            <a:r>
              <a:rPr lang="en-US" sz="2800" dirty="0" smtClean="0">
                <a:solidFill>
                  <a:schemeClr val="bg1"/>
                </a:solidFill>
              </a:rPr>
              <a:t>Steven Suranovic</a:t>
            </a:r>
          </a:p>
          <a:p>
            <a:r>
              <a:rPr lang="en-US" sz="2800" dirty="0" smtClean="0">
                <a:solidFill>
                  <a:schemeClr val="bg1"/>
                </a:solidFill>
              </a:rPr>
              <a:t>George Washington University</a:t>
            </a:r>
            <a:endParaRPr lang="en-US" sz="2800" dirty="0">
              <a:solidFill>
                <a:schemeClr val="bg1"/>
              </a:solidFill>
            </a:endParaRPr>
          </a:p>
        </p:txBody>
      </p:sp>
    </p:spTree>
    <p:extLst>
      <p:ext uri="{BB962C8B-B14F-4D97-AF65-F5344CB8AC3E}">
        <p14:creationId xmlns:p14="http://schemas.microsoft.com/office/powerpoint/2010/main" val="1039738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bg1"/>
                </a:solidFill>
              </a:rPr>
              <a:t>When should PC firms stop producing</a:t>
            </a:r>
            <a:endParaRPr lang="en-US" sz="4800" b="1" dirty="0">
              <a:solidFill>
                <a:schemeClr val="bg1"/>
              </a:solidFill>
            </a:endParaRPr>
          </a:p>
        </p:txBody>
      </p:sp>
      <p:sp>
        <p:nvSpPr>
          <p:cNvPr id="3" name="Content Placeholder 2"/>
          <p:cNvSpPr>
            <a:spLocks noGrp="1"/>
          </p:cNvSpPr>
          <p:nvPr>
            <p:ph idx="1"/>
          </p:nvPr>
        </p:nvSpPr>
        <p:spPr>
          <a:xfrm>
            <a:off x="838200" y="1801593"/>
            <a:ext cx="10515600" cy="4153934"/>
          </a:xfrm>
        </p:spPr>
        <p:txBody>
          <a:bodyPr>
            <a:normAutofit lnSpcReduction="10000"/>
          </a:bodyPr>
          <a:lstStyle/>
          <a:p>
            <a:r>
              <a:rPr lang="en-US" sz="3600" dirty="0" smtClean="0">
                <a:solidFill>
                  <a:schemeClr val="bg1"/>
                </a:solidFill>
              </a:rPr>
              <a:t>The reason firms may stay in business even when losing money is because the cost of going out of business may be higher (due to the need to pay the fixed costs even with zero output)</a:t>
            </a:r>
          </a:p>
          <a:p>
            <a:r>
              <a:rPr lang="en-US" sz="3600" dirty="0" smtClean="0">
                <a:solidFill>
                  <a:schemeClr val="bg1"/>
                </a:solidFill>
              </a:rPr>
              <a:t>However, eventually fixed costs </a:t>
            </a:r>
            <a:r>
              <a:rPr lang="en-US" sz="3600" dirty="0">
                <a:solidFill>
                  <a:schemeClr val="bg1"/>
                </a:solidFill>
              </a:rPr>
              <a:t>c</a:t>
            </a:r>
            <a:r>
              <a:rPr lang="en-US" sz="3600" dirty="0" smtClean="0">
                <a:solidFill>
                  <a:schemeClr val="bg1"/>
                </a:solidFill>
              </a:rPr>
              <a:t>an disappear, for example the lease on company rental space expires</a:t>
            </a:r>
          </a:p>
          <a:p>
            <a:r>
              <a:rPr lang="en-US" sz="3600" dirty="0" smtClean="0">
                <a:solidFill>
                  <a:schemeClr val="bg1"/>
                </a:solidFill>
              </a:rPr>
              <a:t>This implies that eventually firms losing money will go out of business.</a:t>
            </a:r>
          </a:p>
          <a:p>
            <a:endParaRPr lang="en-US" sz="3600" dirty="0" smtClean="0">
              <a:solidFill>
                <a:schemeClr val="bg1"/>
              </a:solidFill>
            </a:endParaRPr>
          </a:p>
        </p:txBody>
      </p:sp>
    </p:spTree>
    <p:extLst>
      <p:ext uri="{BB962C8B-B14F-4D97-AF65-F5344CB8AC3E}">
        <p14:creationId xmlns:p14="http://schemas.microsoft.com/office/powerpoint/2010/main" val="1565998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bg1"/>
                </a:solidFill>
              </a:rPr>
              <a:t>Long-run Adjustment in a PC Market</a:t>
            </a:r>
            <a:endParaRPr lang="en-US" sz="4800" b="1" dirty="0">
              <a:solidFill>
                <a:schemeClr val="bg1"/>
              </a:solidFill>
            </a:endParaRPr>
          </a:p>
        </p:txBody>
      </p:sp>
      <p:sp>
        <p:nvSpPr>
          <p:cNvPr id="3" name="Content Placeholder 2"/>
          <p:cNvSpPr>
            <a:spLocks noGrp="1"/>
          </p:cNvSpPr>
          <p:nvPr>
            <p:ph idx="1"/>
          </p:nvPr>
        </p:nvSpPr>
        <p:spPr>
          <a:xfrm>
            <a:off x="838200" y="1801593"/>
            <a:ext cx="10515600" cy="4153934"/>
          </a:xfrm>
        </p:spPr>
        <p:txBody>
          <a:bodyPr>
            <a:normAutofit/>
          </a:bodyPr>
          <a:lstStyle/>
          <a:p>
            <a:r>
              <a:rPr lang="en-US" sz="3600" dirty="0" smtClean="0">
                <a:solidFill>
                  <a:schemeClr val="bg1"/>
                </a:solidFill>
              </a:rPr>
              <a:t>In a PC model the long-run represents the period of time needed for entry of new firms or exit of incumbent firms to take place</a:t>
            </a:r>
          </a:p>
          <a:p>
            <a:r>
              <a:rPr lang="en-US" sz="3600" dirty="0" smtClean="0">
                <a:solidFill>
                  <a:schemeClr val="bg1"/>
                </a:solidFill>
              </a:rPr>
              <a:t>This process may take months or years to conclude</a:t>
            </a:r>
          </a:p>
          <a:p>
            <a:r>
              <a:rPr lang="en-US" sz="3600" dirty="0" smtClean="0">
                <a:solidFill>
                  <a:schemeClr val="bg1"/>
                </a:solidFill>
              </a:rPr>
              <a:t>Entry of new firms is inspired by positive profits</a:t>
            </a:r>
          </a:p>
          <a:p>
            <a:r>
              <a:rPr lang="en-US" sz="3600" dirty="0" smtClean="0">
                <a:solidFill>
                  <a:schemeClr val="bg1"/>
                </a:solidFill>
              </a:rPr>
              <a:t>Exit of incumbent firms is inspired by losses</a:t>
            </a:r>
          </a:p>
        </p:txBody>
      </p:sp>
    </p:spTree>
    <p:extLst>
      <p:ext uri="{BB962C8B-B14F-4D97-AF65-F5344CB8AC3E}">
        <p14:creationId xmlns:p14="http://schemas.microsoft.com/office/powerpoint/2010/main" val="1253664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919" y="0"/>
            <a:ext cx="12262919" cy="6858000"/>
          </a:xfrm>
          <a:prstGeom prst="rect">
            <a:avLst/>
          </a:prstGeom>
        </p:spPr>
      </p:pic>
    </p:spTree>
    <p:extLst>
      <p:ext uri="{BB962C8B-B14F-4D97-AF65-F5344CB8AC3E}">
        <p14:creationId xmlns:p14="http://schemas.microsoft.com/office/powerpoint/2010/main" val="574657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bg1"/>
                </a:solidFill>
              </a:rPr>
              <a:t>Long-run Adjustment in a PC Market</a:t>
            </a:r>
            <a:endParaRPr lang="en-US" sz="4800" b="1" dirty="0">
              <a:solidFill>
                <a:schemeClr val="bg1"/>
              </a:solidFill>
            </a:endParaRPr>
          </a:p>
        </p:txBody>
      </p:sp>
      <p:sp>
        <p:nvSpPr>
          <p:cNvPr id="3" name="Content Placeholder 2"/>
          <p:cNvSpPr>
            <a:spLocks noGrp="1"/>
          </p:cNvSpPr>
          <p:nvPr>
            <p:ph idx="1"/>
          </p:nvPr>
        </p:nvSpPr>
        <p:spPr>
          <a:xfrm>
            <a:off x="838200" y="1801593"/>
            <a:ext cx="10515600" cy="4153934"/>
          </a:xfrm>
        </p:spPr>
        <p:txBody>
          <a:bodyPr>
            <a:normAutofit fontScale="92500" lnSpcReduction="10000"/>
          </a:bodyPr>
          <a:lstStyle/>
          <a:p>
            <a:r>
              <a:rPr lang="en-US" sz="3600" dirty="0" smtClean="0">
                <a:solidFill>
                  <a:schemeClr val="bg1"/>
                </a:solidFill>
              </a:rPr>
              <a:t>Positive profit by rep. firms in the market signals other firms to enter the business</a:t>
            </a:r>
          </a:p>
          <a:p>
            <a:pPr lvl="1"/>
            <a:r>
              <a:rPr lang="en-US" sz="3200" dirty="0" smtClean="0">
                <a:solidFill>
                  <a:schemeClr val="bg1"/>
                </a:solidFill>
              </a:rPr>
              <a:t>Note we assume perfect information which means everyone outside the industry knows that profit is being made</a:t>
            </a:r>
          </a:p>
          <a:p>
            <a:r>
              <a:rPr lang="en-US" sz="3600" dirty="0" smtClean="0">
                <a:solidFill>
                  <a:schemeClr val="bg1"/>
                </a:solidFill>
              </a:rPr>
              <a:t>Entry of one firm has no effect on market but entry of many firms raises total market supply and lowers the equilibrium price </a:t>
            </a:r>
          </a:p>
          <a:p>
            <a:r>
              <a:rPr lang="en-US" sz="3600" dirty="0" smtClean="0">
                <a:solidFill>
                  <a:schemeClr val="bg1"/>
                </a:solidFill>
              </a:rPr>
              <a:t>The lower price causes a reduction in rep. firm profit </a:t>
            </a:r>
          </a:p>
          <a:p>
            <a:r>
              <a:rPr lang="en-US" sz="3600" dirty="0" smtClean="0">
                <a:solidFill>
                  <a:schemeClr val="bg1"/>
                </a:solidFill>
              </a:rPr>
              <a:t>Process continues until profit = 0  </a:t>
            </a:r>
          </a:p>
          <a:p>
            <a:endParaRPr lang="en-US" sz="3600" dirty="0" smtClean="0">
              <a:solidFill>
                <a:schemeClr val="bg1"/>
              </a:solidFill>
            </a:endParaRPr>
          </a:p>
        </p:txBody>
      </p:sp>
    </p:spTree>
    <p:extLst>
      <p:ext uri="{BB962C8B-B14F-4D97-AF65-F5344CB8AC3E}">
        <p14:creationId xmlns:p14="http://schemas.microsoft.com/office/powerpoint/2010/main" val="3734460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188" y="0"/>
            <a:ext cx="11965019" cy="6858000"/>
          </a:xfrm>
          <a:prstGeom prst="rect">
            <a:avLst/>
          </a:prstGeom>
        </p:spPr>
      </p:pic>
    </p:spTree>
    <p:extLst>
      <p:ext uri="{BB962C8B-B14F-4D97-AF65-F5344CB8AC3E}">
        <p14:creationId xmlns:p14="http://schemas.microsoft.com/office/powerpoint/2010/main" val="1666293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bg1"/>
                </a:solidFill>
              </a:rPr>
              <a:t>Long-run Adjustment in a PC Market</a:t>
            </a:r>
            <a:endParaRPr lang="en-US" sz="4800" b="1" dirty="0">
              <a:solidFill>
                <a:schemeClr val="bg1"/>
              </a:solidFill>
            </a:endParaRPr>
          </a:p>
        </p:txBody>
      </p:sp>
      <p:sp>
        <p:nvSpPr>
          <p:cNvPr id="3" name="Content Placeholder 2"/>
          <p:cNvSpPr>
            <a:spLocks noGrp="1"/>
          </p:cNvSpPr>
          <p:nvPr>
            <p:ph idx="1"/>
          </p:nvPr>
        </p:nvSpPr>
        <p:spPr>
          <a:xfrm>
            <a:off x="838200" y="1801593"/>
            <a:ext cx="10515600" cy="4153934"/>
          </a:xfrm>
        </p:spPr>
        <p:txBody>
          <a:bodyPr>
            <a:normAutofit lnSpcReduction="10000"/>
          </a:bodyPr>
          <a:lstStyle/>
          <a:p>
            <a:r>
              <a:rPr lang="en-US" sz="3600" dirty="0" smtClean="0">
                <a:solidFill>
                  <a:schemeClr val="bg1"/>
                </a:solidFill>
              </a:rPr>
              <a:t>Negative profit by rep. firms in the market leads to firms exiting business as time progress (this happens gradually </a:t>
            </a:r>
            <a:r>
              <a:rPr lang="en-US" sz="3600" dirty="0">
                <a:solidFill>
                  <a:schemeClr val="bg1"/>
                </a:solidFill>
              </a:rPr>
              <a:t>as fixed costs disappear) </a:t>
            </a:r>
            <a:endParaRPr lang="en-US" sz="3600" dirty="0" smtClean="0">
              <a:solidFill>
                <a:schemeClr val="bg1"/>
              </a:solidFill>
            </a:endParaRPr>
          </a:p>
          <a:p>
            <a:r>
              <a:rPr lang="en-US" sz="3600" dirty="0" smtClean="0">
                <a:solidFill>
                  <a:schemeClr val="bg1"/>
                </a:solidFill>
              </a:rPr>
              <a:t>Exit of one firm has no effect on market but exit of many firms lowers total market supply and raises the equilibrium price </a:t>
            </a:r>
          </a:p>
          <a:p>
            <a:r>
              <a:rPr lang="en-US" sz="3600" dirty="0" smtClean="0">
                <a:solidFill>
                  <a:schemeClr val="bg1"/>
                </a:solidFill>
              </a:rPr>
              <a:t>The higher price causes an increase in rep. firm profit </a:t>
            </a:r>
          </a:p>
          <a:p>
            <a:r>
              <a:rPr lang="en-US" sz="3600" dirty="0" smtClean="0">
                <a:solidFill>
                  <a:schemeClr val="bg1"/>
                </a:solidFill>
              </a:rPr>
              <a:t>Process continues until profit = 0  </a:t>
            </a:r>
          </a:p>
          <a:p>
            <a:endParaRPr lang="en-US" sz="3600" dirty="0" smtClean="0">
              <a:solidFill>
                <a:schemeClr val="bg1"/>
              </a:solidFill>
            </a:endParaRPr>
          </a:p>
        </p:txBody>
      </p:sp>
    </p:spTree>
    <p:extLst>
      <p:ext uri="{BB962C8B-B14F-4D97-AF65-F5344CB8AC3E}">
        <p14:creationId xmlns:p14="http://schemas.microsoft.com/office/powerpoint/2010/main" val="1048109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bg1"/>
                </a:solidFill>
              </a:rPr>
              <a:t>Long-run Supply Curve in a PC Market</a:t>
            </a:r>
            <a:endParaRPr lang="en-US" sz="4800" b="1" dirty="0">
              <a:solidFill>
                <a:schemeClr val="bg1"/>
              </a:solidFill>
            </a:endParaRPr>
          </a:p>
        </p:txBody>
      </p:sp>
      <p:pic>
        <p:nvPicPr>
          <p:cNvPr id="4" name="Picture 3"/>
          <p:cNvPicPr>
            <a:picLocks noChangeAspect="1"/>
          </p:cNvPicPr>
          <p:nvPr/>
        </p:nvPicPr>
        <p:blipFill>
          <a:blip r:embed="rId2"/>
          <a:stretch>
            <a:fillRect/>
          </a:stretch>
        </p:blipFill>
        <p:spPr>
          <a:xfrm>
            <a:off x="2198518" y="1474781"/>
            <a:ext cx="7794964" cy="5581688"/>
          </a:xfrm>
          <a:prstGeom prst="rect">
            <a:avLst/>
          </a:prstGeom>
        </p:spPr>
      </p:pic>
    </p:spTree>
    <p:extLst>
      <p:ext uri="{BB962C8B-B14F-4D97-AF65-F5344CB8AC3E}">
        <p14:creationId xmlns:p14="http://schemas.microsoft.com/office/powerpoint/2010/main" val="59720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030"/>
            <a:ext cx="10515600" cy="1325563"/>
          </a:xfrm>
        </p:spPr>
        <p:txBody>
          <a:bodyPr>
            <a:normAutofit/>
          </a:bodyPr>
          <a:lstStyle/>
          <a:p>
            <a:r>
              <a:rPr lang="en-US" sz="4800" b="1" dirty="0" smtClean="0">
                <a:solidFill>
                  <a:schemeClr val="bg1"/>
                </a:solidFill>
              </a:rPr>
              <a:t>Long-run Supply Curve in a PC Market</a:t>
            </a:r>
            <a:endParaRPr lang="en-US" sz="4800" b="1" dirty="0">
              <a:solidFill>
                <a:schemeClr val="bg1"/>
              </a:solidFill>
            </a:endParaRPr>
          </a:p>
        </p:txBody>
      </p:sp>
      <p:sp>
        <p:nvSpPr>
          <p:cNvPr id="3" name="Content Placeholder 2"/>
          <p:cNvSpPr>
            <a:spLocks noGrp="1"/>
          </p:cNvSpPr>
          <p:nvPr>
            <p:ph idx="1"/>
          </p:nvPr>
        </p:nvSpPr>
        <p:spPr>
          <a:xfrm>
            <a:off x="838200" y="1801593"/>
            <a:ext cx="10515600" cy="4153934"/>
          </a:xfrm>
        </p:spPr>
        <p:txBody>
          <a:bodyPr>
            <a:normAutofit/>
          </a:bodyPr>
          <a:lstStyle/>
          <a:p>
            <a:r>
              <a:rPr lang="en-US" sz="3600" dirty="0" smtClean="0">
                <a:solidFill>
                  <a:schemeClr val="bg1"/>
                </a:solidFill>
              </a:rPr>
              <a:t>The long-run supply curve is horizontal at the price that minimizes average cost of production </a:t>
            </a:r>
          </a:p>
          <a:p>
            <a:r>
              <a:rPr lang="en-US" sz="3600" dirty="0" smtClean="0">
                <a:solidFill>
                  <a:schemeClr val="bg1"/>
                </a:solidFill>
              </a:rPr>
              <a:t>This means that if PC firms max profit and have perfect information then the “invisible hand” will result in production of goods occurring at a scale that lowers the unit-costs (AC) to a minimum</a:t>
            </a:r>
          </a:p>
          <a:p>
            <a:pPr lvl="1"/>
            <a:r>
              <a:rPr lang="en-US" sz="3200" dirty="0" smtClean="0">
                <a:solidFill>
                  <a:schemeClr val="bg1"/>
                </a:solidFill>
                <a:sym typeface="Wingdings" panose="05000000000000000000" pitchFamily="2" charset="2"/>
              </a:rPr>
              <a:t> most efficient resource usage (minimize waste) occurs in a LR PC equilibrium</a:t>
            </a:r>
            <a:endParaRPr lang="en-US" sz="3200" dirty="0" smtClean="0">
              <a:solidFill>
                <a:schemeClr val="bg1"/>
              </a:solidFill>
            </a:endParaRPr>
          </a:p>
          <a:p>
            <a:endParaRPr lang="en-US" sz="3600" dirty="0" smtClean="0">
              <a:solidFill>
                <a:schemeClr val="bg1"/>
              </a:solidFill>
            </a:endParaRPr>
          </a:p>
        </p:txBody>
      </p:sp>
    </p:spTree>
    <p:extLst>
      <p:ext uri="{BB962C8B-B14F-4D97-AF65-F5344CB8AC3E}">
        <p14:creationId xmlns:p14="http://schemas.microsoft.com/office/powerpoint/2010/main" val="3748564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a:solidFill>
                  <a:schemeClr val="bg1"/>
                </a:solidFill>
              </a:rPr>
              <a:t>Consider the cost curves for a representative firm in the perfectly competitive vanilla</a:t>
            </a:r>
            <a:br>
              <a:rPr lang="en-US" sz="2400" dirty="0">
                <a:solidFill>
                  <a:schemeClr val="bg1"/>
                </a:solidFill>
              </a:rPr>
            </a:br>
            <a:r>
              <a:rPr lang="en-US" sz="2400" dirty="0">
                <a:solidFill>
                  <a:schemeClr val="bg1"/>
                </a:solidFill>
              </a:rPr>
              <a:t>bean industry. ATC is the average total cost, AVC is the average variable cost and MC is </a:t>
            </a:r>
            <a:r>
              <a:rPr lang="en-US" sz="2400" dirty="0" smtClean="0">
                <a:solidFill>
                  <a:schemeClr val="bg1"/>
                </a:solidFill>
              </a:rPr>
              <a:t>the firm's </a:t>
            </a:r>
            <a:r>
              <a:rPr lang="en-US" sz="2400" dirty="0">
                <a:solidFill>
                  <a:schemeClr val="bg1"/>
                </a:solidFill>
              </a:rPr>
              <a:t>marginal cost.</a:t>
            </a:r>
          </a:p>
        </p:txBody>
      </p:sp>
      <p:pic>
        <p:nvPicPr>
          <p:cNvPr id="9" name="Content Placeholder 8"/>
          <p:cNvPicPr>
            <a:picLocks noGrp="1" noChangeAspect="1"/>
          </p:cNvPicPr>
          <p:nvPr>
            <p:ph sz="half" idx="1"/>
          </p:nvPr>
        </p:nvPicPr>
        <p:blipFill>
          <a:blip r:embed="rId2"/>
          <a:stretch>
            <a:fillRect/>
          </a:stretch>
        </p:blipFill>
        <p:spPr>
          <a:xfrm>
            <a:off x="6096000" y="1347404"/>
            <a:ext cx="5659709" cy="4869138"/>
          </a:xfrm>
          <a:prstGeom prst="rect">
            <a:avLst/>
          </a:prstGeom>
        </p:spPr>
      </p:pic>
      <p:pic>
        <p:nvPicPr>
          <p:cNvPr id="8" name="Content Placeholder 7"/>
          <p:cNvPicPr>
            <a:picLocks noGrp="1" noChangeAspect="1"/>
          </p:cNvPicPr>
          <p:nvPr>
            <p:ph sz="half" idx="2"/>
          </p:nvPr>
        </p:nvPicPr>
        <p:blipFill>
          <a:blip r:embed="rId3"/>
          <a:stretch>
            <a:fillRect/>
          </a:stretch>
        </p:blipFill>
        <p:spPr>
          <a:xfrm>
            <a:off x="174593" y="1690688"/>
            <a:ext cx="5669398" cy="4525854"/>
          </a:xfrm>
          <a:prstGeom prst="rect">
            <a:avLst/>
          </a:prstGeom>
        </p:spPr>
      </p:pic>
    </p:spTree>
    <p:extLst>
      <p:ext uri="{BB962C8B-B14F-4D97-AF65-F5344CB8AC3E}">
        <p14:creationId xmlns:p14="http://schemas.microsoft.com/office/powerpoint/2010/main" val="3666985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1600" b="1" dirty="0">
                <a:solidFill>
                  <a:schemeClr val="bg1"/>
                </a:solidFill>
              </a:rPr>
              <a:t>Consider the market for cotton depicted in </a:t>
            </a:r>
            <a:r>
              <a:rPr lang="en-US" sz="1600" b="1" dirty="0" smtClean="0">
                <a:solidFill>
                  <a:schemeClr val="bg1"/>
                </a:solidFill>
              </a:rPr>
              <a:t>the following </a:t>
            </a:r>
            <a:r>
              <a:rPr lang="en-US" sz="1600" b="1" dirty="0">
                <a:solidFill>
                  <a:schemeClr val="bg1"/>
                </a:solidFill>
              </a:rPr>
              <a:t>diagram with a downward sloping market demand cu </a:t>
            </a:r>
            <a:r>
              <a:rPr lang="en-US" sz="1600" b="1" dirty="0" err="1">
                <a:solidFill>
                  <a:schemeClr val="bg1"/>
                </a:solidFill>
              </a:rPr>
              <a:t>rve</a:t>
            </a:r>
            <a:r>
              <a:rPr lang="en-US" sz="1600" b="1" dirty="0">
                <a:solidFill>
                  <a:schemeClr val="bg1"/>
                </a:solidFill>
              </a:rPr>
              <a:t>. Suppose there are </a:t>
            </a:r>
            <a:r>
              <a:rPr lang="en-US" sz="1600" b="1" dirty="0" smtClean="0">
                <a:solidFill>
                  <a:schemeClr val="bg1"/>
                </a:solidFill>
              </a:rPr>
              <a:t>constant returns </a:t>
            </a:r>
            <a:r>
              <a:rPr lang="en-US" sz="1600" b="1" dirty="0">
                <a:solidFill>
                  <a:schemeClr val="bg1"/>
                </a:solidFill>
              </a:rPr>
              <a:t>to scale and no fixed costs in production which generates a marginal and average total</a:t>
            </a:r>
            <a:br>
              <a:rPr lang="en-US" sz="1600" b="1" dirty="0">
                <a:solidFill>
                  <a:schemeClr val="bg1"/>
                </a:solidFill>
              </a:rPr>
            </a:br>
            <a:r>
              <a:rPr lang="en-US" sz="1600" b="1" dirty="0">
                <a:solidFill>
                  <a:schemeClr val="bg1"/>
                </a:solidFill>
              </a:rPr>
              <a:t>cost of $4 as drawn. Fill in the table below for the profit maximizing outcome in each of </a:t>
            </a:r>
            <a:r>
              <a:rPr lang="en-US" sz="1600" b="1" dirty="0" smtClean="0">
                <a:solidFill>
                  <a:schemeClr val="bg1"/>
                </a:solidFill>
              </a:rPr>
              <a:t>the market </a:t>
            </a:r>
            <a:r>
              <a:rPr lang="en-US" sz="1600" b="1" dirty="0">
                <a:solidFill>
                  <a:schemeClr val="bg1"/>
                </a:solidFill>
              </a:rPr>
              <a:t>situations. [NOTE: the total revenue maximum occurs where MR = O.]</a:t>
            </a:r>
          </a:p>
        </p:txBody>
      </p:sp>
      <p:pic>
        <p:nvPicPr>
          <p:cNvPr id="3" name="Picture 2"/>
          <p:cNvPicPr>
            <a:picLocks noChangeAspect="1"/>
          </p:cNvPicPr>
          <p:nvPr/>
        </p:nvPicPr>
        <p:blipFill>
          <a:blip r:embed="rId2"/>
          <a:stretch>
            <a:fillRect/>
          </a:stretch>
        </p:blipFill>
        <p:spPr>
          <a:xfrm>
            <a:off x="324190" y="1690688"/>
            <a:ext cx="5114842" cy="4606745"/>
          </a:xfrm>
          <a:prstGeom prst="rect">
            <a:avLst/>
          </a:prstGeom>
        </p:spPr>
      </p:pic>
      <p:pic>
        <p:nvPicPr>
          <p:cNvPr id="6" name="Picture 5"/>
          <p:cNvPicPr>
            <a:picLocks noChangeAspect="1"/>
          </p:cNvPicPr>
          <p:nvPr/>
        </p:nvPicPr>
        <p:blipFill>
          <a:blip r:embed="rId3"/>
          <a:stretch>
            <a:fillRect/>
          </a:stretch>
        </p:blipFill>
        <p:spPr>
          <a:xfrm>
            <a:off x="5562291" y="2079717"/>
            <a:ext cx="6572222" cy="4217716"/>
          </a:xfrm>
          <a:prstGeom prst="rect">
            <a:avLst/>
          </a:prstGeom>
        </p:spPr>
      </p:pic>
    </p:spTree>
    <p:extLst>
      <p:ext uri="{BB962C8B-B14F-4D97-AF65-F5344CB8AC3E}">
        <p14:creationId xmlns:p14="http://schemas.microsoft.com/office/powerpoint/2010/main" val="2352783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bg1"/>
                </a:solidFill>
              </a:rPr>
              <a:t>Deriving the Market Supply Curve</a:t>
            </a:r>
            <a:endParaRPr lang="en-US" sz="4800" b="1" dirty="0">
              <a:solidFill>
                <a:schemeClr val="bg1"/>
              </a:solidFill>
            </a:endParaRPr>
          </a:p>
        </p:txBody>
      </p:sp>
      <p:sp>
        <p:nvSpPr>
          <p:cNvPr id="3" name="Content Placeholder 2"/>
          <p:cNvSpPr>
            <a:spLocks noGrp="1"/>
          </p:cNvSpPr>
          <p:nvPr>
            <p:ph idx="1"/>
          </p:nvPr>
        </p:nvSpPr>
        <p:spPr>
          <a:xfrm>
            <a:off x="838200" y="1801593"/>
            <a:ext cx="10515600" cy="4153934"/>
          </a:xfrm>
        </p:spPr>
        <p:txBody>
          <a:bodyPr>
            <a:normAutofit lnSpcReduction="10000"/>
          </a:bodyPr>
          <a:lstStyle/>
          <a:p>
            <a:r>
              <a:rPr lang="en-US" sz="3600" dirty="0" smtClean="0">
                <a:solidFill>
                  <a:schemeClr val="bg1"/>
                </a:solidFill>
              </a:rPr>
              <a:t>A supply curve is a relationship between the market price and the quantity supplied to the market by all the firms</a:t>
            </a:r>
          </a:p>
          <a:p>
            <a:r>
              <a:rPr lang="en-US" sz="3600" dirty="0" smtClean="0">
                <a:solidFill>
                  <a:schemeClr val="bg1"/>
                </a:solidFill>
              </a:rPr>
              <a:t>It is hypothetical because it identifies the quantity supplied at all possible prices that might occur.  </a:t>
            </a:r>
          </a:p>
          <a:p>
            <a:r>
              <a:rPr lang="en-US" sz="3600" dirty="0" smtClean="0">
                <a:solidFill>
                  <a:schemeClr val="bg1"/>
                </a:solidFill>
              </a:rPr>
              <a:t>The actual price occurs at the equilibrium where the quantity supplied equals the quantity demanded (more about this later) </a:t>
            </a:r>
          </a:p>
        </p:txBody>
      </p:sp>
    </p:spTree>
    <p:extLst>
      <p:ext uri="{BB962C8B-B14F-4D97-AF65-F5344CB8AC3E}">
        <p14:creationId xmlns:p14="http://schemas.microsoft.com/office/powerpoint/2010/main" val="2159727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Deriving a Single Firm Supply Function</a:t>
            </a:r>
            <a:endParaRPr lang="en-US" dirty="0">
              <a:solidFill>
                <a:schemeClr val="bg1"/>
              </a:solidFill>
            </a:endParaRPr>
          </a:p>
        </p:txBody>
      </p:sp>
      <p:sp>
        <p:nvSpPr>
          <p:cNvPr id="3" name="Content Placeholder 2"/>
          <p:cNvSpPr>
            <a:spLocks noGrp="1"/>
          </p:cNvSpPr>
          <p:nvPr>
            <p:ph idx="1"/>
          </p:nvPr>
        </p:nvSpPr>
        <p:spPr>
          <a:xfrm>
            <a:off x="424733" y="1754063"/>
            <a:ext cx="3884874" cy="4351338"/>
          </a:xfrm>
        </p:spPr>
        <p:txBody>
          <a:bodyPr/>
          <a:lstStyle/>
          <a:p>
            <a:r>
              <a:rPr lang="en-US" dirty="0" smtClean="0">
                <a:solidFill>
                  <a:schemeClr val="bg1"/>
                </a:solidFill>
              </a:rPr>
              <a:t>A PC firm chooses quantity q such </a:t>
            </a:r>
            <a:r>
              <a:rPr lang="en-US" smtClean="0">
                <a:solidFill>
                  <a:schemeClr val="bg1"/>
                </a:solidFill>
              </a:rPr>
              <a:t>that     P </a:t>
            </a:r>
            <a:r>
              <a:rPr lang="en-US" dirty="0" smtClean="0">
                <a:solidFill>
                  <a:schemeClr val="bg1"/>
                </a:solidFill>
              </a:rPr>
              <a:t>= MC</a:t>
            </a:r>
          </a:p>
          <a:p>
            <a:r>
              <a:rPr lang="en-US" dirty="0" smtClean="0">
                <a:solidFill>
                  <a:schemeClr val="bg1"/>
                </a:solidFill>
              </a:rPr>
              <a:t>Note that the quantity supplied is determined by the position of the firm’s MC curve</a:t>
            </a:r>
          </a:p>
        </p:txBody>
      </p:sp>
      <p:pic>
        <p:nvPicPr>
          <p:cNvPr id="5" name="Picture 4"/>
          <p:cNvPicPr>
            <a:picLocks noChangeAspect="1"/>
          </p:cNvPicPr>
          <p:nvPr/>
        </p:nvPicPr>
        <p:blipFill>
          <a:blip r:embed="rId2"/>
          <a:stretch>
            <a:fillRect/>
          </a:stretch>
        </p:blipFill>
        <p:spPr>
          <a:xfrm>
            <a:off x="4309606" y="1425044"/>
            <a:ext cx="7603503" cy="4514580"/>
          </a:xfrm>
          <a:prstGeom prst="rect">
            <a:avLst/>
          </a:prstGeom>
        </p:spPr>
      </p:pic>
    </p:spTree>
    <p:extLst>
      <p:ext uri="{BB962C8B-B14F-4D97-AF65-F5344CB8AC3E}">
        <p14:creationId xmlns:p14="http://schemas.microsoft.com/office/powerpoint/2010/main" val="686776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40326" y="0"/>
            <a:ext cx="8834909" cy="6886246"/>
          </a:xfrm>
          <a:prstGeom prst="rect">
            <a:avLst/>
          </a:prstGeom>
        </p:spPr>
      </p:pic>
    </p:spTree>
    <p:extLst>
      <p:ext uri="{BB962C8B-B14F-4D97-AF65-F5344CB8AC3E}">
        <p14:creationId xmlns:p14="http://schemas.microsoft.com/office/powerpoint/2010/main" val="4073118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bg1"/>
                </a:solidFill>
              </a:rPr>
              <a:t>Why is the Supply Curve Positively-Sloped</a:t>
            </a:r>
            <a:endParaRPr lang="en-US" sz="4800" b="1" dirty="0">
              <a:solidFill>
                <a:schemeClr val="bg1"/>
              </a:solidFill>
            </a:endParaRPr>
          </a:p>
        </p:txBody>
      </p:sp>
      <p:sp>
        <p:nvSpPr>
          <p:cNvPr id="3" name="Content Placeholder 2"/>
          <p:cNvSpPr>
            <a:spLocks noGrp="1"/>
          </p:cNvSpPr>
          <p:nvPr>
            <p:ph idx="1"/>
          </p:nvPr>
        </p:nvSpPr>
        <p:spPr>
          <a:xfrm>
            <a:off x="838200" y="1801593"/>
            <a:ext cx="10515600" cy="4153934"/>
          </a:xfrm>
        </p:spPr>
        <p:txBody>
          <a:bodyPr>
            <a:normAutofit/>
          </a:bodyPr>
          <a:lstStyle/>
          <a:p>
            <a:r>
              <a:rPr lang="en-US" sz="3600" dirty="0" smtClean="0">
                <a:solidFill>
                  <a:schemeClr val="bg1"/>
                </a:solidFill>
              </a:rPr>
              <a:t>A supply curve displays a positive relationship between price and quantity </a:t>
            </a:r>
            <a:r>
              <a:rPr lang="en-US" sz="3600" dirty="0" smtClean="0">
                <a:solidFill>
                  <a:schemeClr val="bg1"/>
                </a:solidFill>
                <a:sym typeface="Wingdings" panose="05000000000000000000" pitchFamily="2" charset="2"/>
              </a:rPr>
              <a:t> as the price rises, market supply rises</a:t>
            </a:r>
          </a:p>
          <a:p>
            <a:r>
              <a:rPr lang="en-US" sz="3600" dirty="0" smtClean="0">
                <a:solidFill>
                  <a:schemeClr val="bg1"/>
                </a:solidFill>
                <a:sym typeface="Wingdings" panose="05000000000000000000" pitchFamily="2" charset="2"/>
              </a:rPr>
              <a:t>Equivalently, firms require a higher market price to induce them to supply more</a:t>
            </a:r>
          </a:p>
          <a:p>
            <a:r>
              <a:rPr lang="en-US" sz="3600" dirty="0" smtClean="0">
                <a:solidFill>
                  <a:schemeClr val="bg1"/>
                </a:solidFill>
                <a:sym typeface="Wingdings" panose="05000000000000000000" pitchFamily="2" charset="2"/>
              </a:rPr>
              <a:t> </a:t>
            </a:r>
          </a:p>
          <a:p>
            <a:endParaRPr lang="en-US" sz="3600" dirty="0" smtClean="0">
              <a:solidFill>
                <a:schemeClr val="bg1"/>
              </a:solidFill>
            </a:endParaRPr>
          </a:p>
        </p:txBody>
      </p:sp>
    </p:spTree>
    <p:extLst>
      <p:ext uri="{BB962C8B-B14F-4D97-AF65-F5344CB8AC3E}">
        <p14:creationId xmlns:p14="http://schemas.microsoft.com/office/powerpoint/2010/main" val="4004779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bg1"/>
                </a:solidFill>
              </a:rPr>
              <a:t>Why is the Supply Curve Positively-Sloped</a:t>
            </a:r>
            <a:endParaRPr lang="en-US" sz="4800" b="1" dirty="0">
              <a:solidFill>
                <a:schemeClr val="bg1"/>
              </a:solidFill>
            </a:endParaRPr>
          </a:p>
        </p:txBody>
      </p:sp>
      <p:sp>
        <p:nvSpPr>
          <p:cNvPr id="3" name="Content Placeholder 2"/>
          <p:cNvSpPr>
            <a:spLocks noGrp="1"/>
          </p:cNvSpPr>
          <p:nvPr>
            <p:ph idx="1"/>
          </p:nvPr>
        </p:nvSpPr>
        <p:spPr>
          <a:xfrm>
            <a:off x="838200" y="1801593"/>
            <a:ext cx="10515600" cy="4153934"/>
          </a:xfrm>
        </p:spPr>
        <p:txBody>
          <a:bodyPr>
            <a:normAutofit fontScale="85000" lnSpcReduction="20000"/>
          </a:bodyPr>
          <a:lstStyle/>
          <a:p>
            <a:r>
              <a:rPr lang="en-US" sz="3600" dirty="0" smtClean="0">
                <a:solidFill>
                  <a:schemeClr val="bg1"/>
                </a:solidFill>
                <a:sym typeface="Wingdings" panose="05000000000000000000" pitchFamily="2" charset="2"/>
              </a:rPr>
              <a:t>Supply curve is positively-sloped because the MC curve is positively-sloped.  </a:t>
            </a:r>
          </a:p>
          <a:p>
            <a:pPr lvl="1"/>
            <a:r>
              <a:rPr lang="en-US" sz="3200" dirty="0" smtClean="0">
                <a:solidFill>
                  <a:schemeClr val="bg1"/>
                </a:solidFill>
                <a:sym typeface="Wingdings" panose="05000000000000000000" pitchFamily="2" charset="2"/>
              </a:rPr>
              <a:t>But why is that?</a:t>
            </a:r>
          </a:p>
          <a:p>
            <a:r>
              <a:rPr lang="en-US" sz="3600" dirty="0" smtClean="0">
                <a:solidFill>
                  <a:schemeClr val="bg1"/>
                </a:solidFill>
                <a:sym typeface="Wingdings" panose="05000000000000000000" pitchFamily="2" charset="2"/>
              </a:rPr>
              <a:t>MC curve is positively-sloped because of the presence of decreasing returns to scale (falling marginal product  DRS) </a:t>
            </a:r>
          </a:p>
          <a:p>
            <a:pPr lvl="1"/>
            <a:r>
              <a:rPr lang="en-US" sz="3200" dirty="0" smtClean="0">
                <a:solidFill>
                  <a:schemeClr val="bg1"/>
                </a:solidFill>
                <a:sym typeface="Wingdings" panose="05000000000000000000" pitchFamily="2" charset="2"/>
              </a:rPr>
              <a:t>IRS generates declining MC </a:t>
            </a:r>
          </a:p>
          <a:p>
            <a:pPr lvl="1"/>
            <a:r>
              <a:rPr lang="en-US" sz="3200" dirty="0" smtClean="0">
                <a:solidFill>
                  <a:schemeClr val="bg1"/>
                </a:solidFill>
                <a:sym typeface="Wingdings" panose="05000000000000000000" pitchFamily="2" charset="2"/>
              </a:rPr>
              <a:t>CRS and </a:t>
            </a:r>
            <a:r>
              <a:rPr lang="en-US" sz="3200" dirty="0" smtClean="0">
                <a:solidFill>
                  <a:schemeClr val="bg1"/>
                </a:solidFill>
                <a:sym typeface="Wingdings" panose="05000000000000000000" pitchFamily="2" charset="2"/>
              </a:rPr>
              <a:t>no fixed </a:t>
            </a:r>
            <a:r>
              <a:rPr lang="en-US" sz="3200" dirty="0" smtClean="0">
                <a:solidFill>
                  <a:schemeClr val="bg1"/>
                </a:solidFill>
                <a:sym typeface="Wingdings" panose="05000000000000000000" pitchFamily="2" charset="2"/>
              </a:rPr>
              <a:t>costs generate fixed, or constant, MC </a:t>
            </a:r>
          </a:p>
          <a:p>
            <a:r>
              <a:rPr lang="en-US" sz="3600" dirty="0" smtClean="0">
                <a:solidFill>
                  <a:schemeClr val="bg1"/>
                </a:solidFill>
                <a:sym typeface="Wingdings" panose="05000000000000000000" pitchFamily="2" charset="2"/>
              </a:rPr>
              <a:t>DRS means that producing more costs more in terms of labor input and therefore firms will require a higher price to pay the higher costs</a:t>
            </a:r>
            <a:endParaRPr lang="en-US" sz="3600" dirty="0" smtClean="0">
              <a:solidFill>
                <a:schemeClr val="bg1"/>
              </a:solidFill>
            </a:endParaRPr>
          </a:p>
        </p:txBody>
      </p:sp>
    </p:spTree>
    <p:extLst>
      <p:ext uri="{BB962C8B-B14F-4D97-AF65-F5344CB8AC3E}">
        <p14:creationId xmlns:p14="http://schemas.microsoft.com/office/powerpoint/2010/main" val="3436252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bg1"/>
                </a:solidFill>
              </a:rPr>
              <a:t>When should PC firms stop producing</a:t>
            </a:r>
            <a:endParaRPr lang="en-US" sz="4800" b="1" dirty="0">
              <a:solidFill>
                <a:schemeClr val="bg1"/>
              </a:solidFill>
            </a:endParaRPr>
          </a:p>
        </p:txBody>
      </p:sp>
      <p:sp>
        <p:nvSpPr>
          <p:cNvPr id="3" name="Content Placeholder 2"/>
          <p:cNvSpPr>
            <a:spLocks noGrp="1"/>
          </p:cNvSpPr>
          <p:nvPr>
            <p:ph idx="1"/>
          </p:nvPr>
        </p:nvSpPr>
        <p:spPr>
          <a:xfrm>
            <a:off x="838200" y="1801593"/>
            <a:ext cx="10515600" cy="4153934"/>
          </a:xfrm>
        </p:spPr>
        <p:txBody>
          <a:bodyPr>
            <a:normAutofit/>
          </a:bodyPr>
          <a:lstStyle/>
          <a:p>
            <a:r>
              <a:rPr lang="en-US" sz="3600" dirty="0" smtClean="0">
                <a:solidFill>
                  <a:schemeClr val="bg1"/>
                </a:solidFill>
              </a:rPr>
              <a:t>Intuition would suggest that if a firm is losing money, that is, if profit is negative, then it should stop  producing ….  But this turns out to be wrong</a:t>
            </a:r>
          </a:p>
          <a:p>
            <a:r>
              <a:rPr lang="en-US" sz="3600" dirty="0" smtClean="0">
                <a:solidFill>
                  <a:schemeClr val="bg1"/>
                </a:solidFill>
              </a:rPr>
              <a:t>Firms that have fixed costs will not automatically shut down because it is not always the profit-maximizing decision</a:t>
            </a:r>
          </a:p>
          <a:p>
            <a:endParaRPr lang="en-US" sz="3600" dirty="0" smtClean="0">
              <a:solidFill>
                <a:schemeClr val="bg1"/>
              </a:solidFill>
            </a:endParaRPr>
          </a:p>
        </p:txBody>
      </p:sp>
    </p:spTree>
    <p:extLst>
      <p:ext uri="{BB962C8B-B14F-4D97-AF65-F5344CB8AC3E}">
        <p14:creationId xmlns:p14="http://schemas.microsoft.com/office/powerpoint/2010/main" val="1684747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50746" y="0"/>
            <a:ext cx="9534589" cy="7345633"/>
          </a:xfrm>
          <a:prstGeom prst="rect">
            <a:avLst/>
          </a:prstGeom>
        </p:spPr>
      </p:pic>
    </p:spTree>
    <p:extLst>
      <p:ext uri="{BB962C8B-B14F-4D97-AF65-F5344CB8AC3E}">
        <p14:creationId xmlns:p14="http://schemas.microsoft.com/office/powerpoint/2010/main" val="1327712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828" y="0"/>
            <a:ext cx="11046277" cy="6858000"/>
          </a:xfrm>
          <a:prstGeom prst="rect">
            <a:avLst/>
          </a:prstGeom>
        </p:spPr>
      </p:pic>
    </p:spTree>
    <p:extLst>
      <p:ext uri="{BB962C8B-B14F-4D97-AF65-F5344CB8AC3E}">
        <p14:creationId xmlns:p14="http://schemas.microsoft.com/office/powerpoint/2010/main" val="40756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7540</TotalTime>
  <Words>765</Words>
  <Application>Microsoft Office PowerPoint</Application>
  <PresentationFormat>Widescreen</PresentationFormat>
  <Paragraphs>51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Perfect Competition: Part 2 </vt:lpstr>
      <vt:lpstr>Deriving the Market Supply Curve</vt:lpstr>
      <vt:lpstr>Deriving a Single Firm Supply Function</vt:lpstr>
      <vt:lpstr>PowerPoint Presentation</vt:lpstr>
      <vt:lpstr>Why is the Supply Curve Positively-Sloped</vt:lpstr>
      <vt:lpstr>Why is the Supply Curve Positively-Sloped</vt:lpstr>
      <vt:lpstr>When should PC firms stop producing</vt:lpstr>
      <vt:lpstr>PowerPoint Presentation</vt:lpstr>
      <vt:lpstr>PowerPoint Presentation</vt:lpstr>
      <vt:lpstr>When should PC firms stop producing</vt:lpstr>
      <vt:lpstr>Long-run Adjustment in a PC Market</vt:lpstr>
      <vt:lpstr>PowerPoint Presentation</vt:lpstr>
      <vt:lpstr>Long-run Adjustment in a PC Market</vt:lpstr>
      <vt:lpstr>PowerPoint Presentation</vt:lpstr>
      <vt:lpstr>Long-run Adjustment in a PC Market</vt:lpstr>
      <vt:lpstr>Long-run Supply Curve in a PC Market</vt:lpstr>
      <vt:lpstr>Long-run Supply Curve in a PC Market</vt:lpstr>
      <vt:lpstr>Consider the cost curves for a representative firm in the perfectly competitive vanilla bean industry. ATC is the average total cost, AVC is the average variable cost and MC is the firm's marginal cost.</vt:lpstr>
      <vt:lpstr>Consider the market for cotton depicted in the following diagram with a downward sloping market demand cu rve. Suppose there are constant returns to scale and no fixed costs in production which generates a marginal and average total cost of $4 as drawn. Fill in the table below for the profit maximizing outcome in each of the market situations. [NOTE: the total revenue maximum occurs where MR = O.]</vt:lpstr>
    </vt:vector>
  </TitlesOfParts>
  <Company>GW Columbian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Oligopoly</dc:title>
  <dc:creator>Steven Suranovic</dc:creator>
  <cp:lastModifiedBy>Steven Suranovic</cp:lastModifiedBy>
  <cp:revision>56</cp:revision>
  <dcterms:created xsi:type="dcterms:W3CDTF">2020-10-09T00:48:53Z</dcterms:created>
  <dcterms:modified xsi:type="dcterms:W3CDTF">2021-10-17T12:05:44Z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